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a82da3d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a82da3d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8f4a20a3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8f4a20a3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8f4a20a3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8f4a20a3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8f4a20a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8f4a20a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8f4a20a3f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08f4a20a3f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8f4a20a3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08f4a20a3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8f4a20a3f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08f4a20a3f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f4a20a3f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08f4a20a3f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8f4a20a3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08f4a20a3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8f4a20a3f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08f4a20a3f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8f4a20a3f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08f4a20a3f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a82da3d50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10a82da3d50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8f4a20a3f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08f4a20a3f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8f4a20a3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8f4a20a3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8f4a20a3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8f4a20a3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8f4a20a3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8f4a20a3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8f4a20a3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8f4a20a3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8f4a20a3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8f4a20a3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a82da3d50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0a82da3d50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8f4a20a3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8f4a20a3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8f4a20a3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8f4a20a3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8f4a20a3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8f4a20a3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8f4a20a3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8f4a20a3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a82da3d50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0a82da3d50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a82da3d50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0a82da3d50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a82da3d50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0a82da3d50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a82da3d50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0a82da3d50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a82da3d50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0a82da3d50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a82da3d50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10a82da3d50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a82da3d50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0a82da3d50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a82da3d50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0a82da3d50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8f4a20a3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8f4a20a3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8f4a20a3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8f4a20a3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8f4a20a3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8f4a20a3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8f4a20a3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8f4a20a3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8f4a20a3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8f4a20a3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8f4a20a3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8f4a20a3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8f4a20a3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8f4a20a3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8f4a20a3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8f4a20a3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8f4a20a3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8f4a20a3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8f4a20a3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8f4a20a3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8f4a20a3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8f4a20a3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8f4a20a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8f4a20a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8f4a20a3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8f4a20a3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8f4a20a3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8f4a20a3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, text white">
  <p:cSld name="Header, text whit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56034" y="749419"/>
            <a:ext cx="8140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56034" y="1372768"/>
            <a:ext cx="8140200" cy="30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0" i="0" sz="1800"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b="0" i="0" sz="1800">
                <a:latin typeface="Georgia"/>
                <a:ea typeface="Georgia"/>
                <a:cs typeface="Georgia"/>
                <a:sym typeface="Georgia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b="0" i="0" sz="1800">
                <a:latin typeface="Georgia"/>
                <a:ea typeface="Georgia"/>
                <a:cs typeface="Georgia"/>
                <a:sym typeface="Georgia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b="0" i="0" sz="1800"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b="0" i="0" sz="1800"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242487" y="271243"/>
            <a:ext cx="5538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>
            <a:lvl1pPr indent="0" lvl="0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weyl@ufpa.br" TargetMode="External"/><Relationship Id="rId4" Type="http://schemas.openxmlformats.org/officeDocument/2006/relationships/hyperlink" Target="mailto:andrelpf@ufpa.br" TargetMode="External"/><Relationship Id="rId5" Type="http://schemas.openxmlformats.org/officeDocument/2006/relationships/hyperlink" Target="mailto:daynara@ufpa.b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580"/>
              <a:t>Tópicos Especiais em Telecomunicações IV: Tecnologias de Acesso e Soluções Emergentes para Redes 5G e Além</a:t>
            </a:r>
            <a:endParaRPr sz="3580"/>
          </a:p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Aula 9: Combinadores e Pré-codificadores em sistemas massive MIMO</a:t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1535075" y="3985225"/>
            <a:ext cx="694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Prof. Dr. João Crisóstomo Weyl Albuquerque Costa (</a:t>
            </a:r>
            <a:r>
              <a:rPr lang="pt-PT" u="sng">
                <a:solidFill>
                  <a:schemeClr val="hlink"/>
                </a:solidFill>
                <a:hlinkClick r:id="rId3"/>
              </a:rPr>
              <a:t>jweyl@ufpa.br</a:t>
            </a:r>
            <a:r>
              <a:rPr lang="pt-PT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André Lucas Pinho Fernandes (</a:t>
            </a:r>
            <a:r>
              <a:rPr lang="pt-PT" u="sng">
                <a:solidFill>
                  <a:schemeClr val="hlink"/>
                </a:solidFill>
                <a:hlinkClick r:id="rId4"/>
              </a:rPr>
              <a:t>andrelpf@ufpa.br</a:t>
            </a:r>
            <a:r>
              <a:rPr lang="pt-PT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Daynara Dias Souza (</a:t>
            </a:r>
            <a:r>
              <a:rPr lang="pt-PT" u="sng">
                <a:solidFill>
                  <a:schemeClr val="hlink"/>
                </a:solidFill>
                <a:hlinkClick r:id="rId5"/>
              </a:rPr>
              <a:t>daynara@ufpa.br</a:t>
            </a:r>
            <a:r>
              <a:rPr lang="pt-PT"/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7078"/>
            <a:ext cx="9144002" cy="403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197"/>
            <a:ext cx="9144001" cy="4639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8877"/>
            <a:ext cx="9144000" cy="4405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429850" y="273850"/>
            <a:ext cx="862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Up</a:t>
            </a:r>
            <a:r>
              <a:rPr lang="pt-PT"/>
              <a:t>link Spectral Efficiency for Multicell Systems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800" y="1107200"/>
            <a:ext cx="7074724" cy="16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800" y="2608225"/>
            <a:ext cx="7074724" cy="20983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939825" y="1049100"/>
            <a:ext cx="7154400" cy="371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Optimal M-MMSE Receive Combining</a:t>
            </a:r>
            <a:endParaRPr/>
          </a:p>
        </p:txBody>
      </p:sp>
      <p:pic>
        <p:nvPicPr>
          <p:cNvPr id="156" name="Google Shape;156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9087" l="0" r="3194" t="26217"/>
          <a:stretch/>
        </p:blipFill>
        <p:spPr>
          <a:xfrm>
            <a:off x="1412693" y="1530675"/>
            <a:ext cx="6177300" cy="145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8"/>
          <p:cNvSpPr/>
          <p:nvPr/>
        </p:nvSpPr>
        <p:spPr>
          <a:xfrm>
            <a:off x="4689971" y="993929"/>
            <a:ext cx="1598100" cy="484800"/>
          </a:xfrm>
          <a:prstGeom prst="rect">
            <a:avLst/>
          </a:prstGeom>
          <a:solidFill>
            <a:srgbClr val="D8E2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correlation matrix of </a:t>
            </a: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estimation error</a:t>
            </a:r>
            <a:endParaRPr sz="1100"/>
          </a:p>
        </p:txBody>
      </p:sp>
      <p:cxnSp>
        <p:nvCxnSpPr>
          <p:cNvPr id="158" name="Google Shape;158;p28"/>
          <p:cNvCxnSpPr>
            <a:stCxn id="157" idx="2"/>
          </p:cNvCxnSpPr>
          <p:nvPr/>
        </p:nvCxnSpPr>
        <p:spPr>
          <a:xfrm flipH="1">
            <a:off x="5385821" y="1478729"/>
            <a:ext cx="103200" cy="71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9" name="Google Shape;159;p28"/>
          <p:cNvSpPr txBox="1"/>
          <p:nvPr/>
        </p:nvSpPr>
        <p:spPr>
          <a:xfrm>
            <a:off x="2055304" y="3032001"/>
            <a:ext cx="1698900" cy="500100"/>
          </a:xfrm>
          <a:prstGeom prst="rect">
            <a:avLst/>
          </a:prstGeom>
          <a:solidFill>
            <a:srgbClr val="D8E2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diagonal matrix with the transmit powers</a:t>
            </a:r>
            <a:endParaRPr sz="1100"/>
          </a:p>
        </p:txBody>
      </p:sp>
      <p:cxnSp>
        <p:nvCxnSpPr>
          <p:cNvPr id="160" name="Google Shape;160;p28"/>
          <p:cNvCxnSpPr>
            <a:stCxn id="159" idx="0"/>
          </p:cNvCxnSpPr>
          <p:nvPr/>
        </p:nvCxnSpPr>
        <p:spPr>
          <a:xfrm flipH="1" rot="10800000">
            <a:off x="2904754" y="2491701"/>
            <a:ext cx="719400" cy="54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1" name="Google Shape;161;p28"/>
          <p:cNvSpPr/>
          <p:nvPr/>
        </p:nvSpPr>
        <p:spPr>
          <a:xfrm>
            <a:off x="628650" y="3659897"/>
            <a:ext cx="80958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PT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M-MMSE combining finds a non-trivial tradeoff between high signal power and low interference/noise, which maximizes the instantaneous SINR. </a:t>
            </a:r>
            <a:endParaRPr sz="1100"/>
          </a:p>
          <a:p>
            <a:pPr indent="-37465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computational complexity. </a:t>
            </a:r>
            <a:endParaRPr sz="1100"/>
          </a:p>
          <a:p>
            <a:pPr indent="-37465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complexity is also affected by the need to estimate the channels and acquiring the channel statistics of all UEs.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AutoNum type="arabicPeriod"/>
            </a:pP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performance of M-MMSE is hard to analyze mathematically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Optimal M-MMSE Receive Combining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5" y="1268050"/>
            <a:ext cx="4240099" cy="34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675" y="1169500"/>
            <a:ext cx="4520200" cy="36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Alternative S-MMSE Receive Combining</a:t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566258" y="4125853"/>
            <a:ext cx="8380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scheme coincides with M-MMSE when there is only one isolated cell, but is generally different and has a substantially weaker ability to suppress interference from interfering UEs in other cells.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can be a major drawback since a few strong interfering UEs in other cells might be located near the cell edge and thus cause as much interference as the intra-cell UEs.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30"/>
          <p:cNvGrpSpPr/>
          <p:nvPr/>
        </p:nvGrpSpPr>
        <p:grpSpPr>
          <a:xfrm>
            <a:off x="1656534" y="1688047"/>
            <a:ext cx="5667975" cy="2323366"/>
            <a:chOff x="557437" y="2346890"/>
            <a:chExt cx="7352412" cy="2915139"/>
          </a:xfrm>
        </p:grpSpPr>
        <p:pic>
          <p:nvPicPr>
            <p:cNvPr id="176" name="Google Shape;176;p30"/>
            <p:cNvPicPr preferRelativeResize="0"/>
            <p:nvPr/>
          </p:nvPicPr>
          <p:blipFill rotWithShape="1">
            <a:blip r:embed="rId3">
              <a:alphaModFix/>
            </a:blip>
            <a:srcRect b="180" l="0" r="0" t="27481"/>
            <a:stretch/>
          </p:blipFill>
          <p:spPr>
            <a:xfrm>
              <a:off x="557437" y="2346890"/>
              <a:ext cx="7352412" cy="2915139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7" name="Google Shape;177;p30"/>
            <p:cNvSpPr/>
            <p:nvPr/>
          </p:nvSpPr>
          <p:spPr>
            <a:xfrm>
              <a:off x="3120705" y="4982568"/>
              <a:ext cx="4714800" cy="27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30"/>
          <p:cNvSpPr/>
          <p:nvPr/>
        </p:nvSpPr>
        <p:spPr>
          <a:xfrm>
            <a:off x="628649" y="1088848"/>
            <a:ext cx="8117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BS j only estimates the channels from its own UEs, we obtain the single-cell minimum mean-squared error (S-MMSE)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7423457" y="1668030"/>
            <a:ext cx="1460400" cy="484800"/>
          </a:xfrm>
          <a:prstGeom prst="rect">
            <a:avLst/>
          </a:prstGeom>
          <a:solidFill>
            <a:srgbClr val="D8E2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correlation matrix</a:t>
            </a:r>
            <a:endParaRPr sz="1100"/>
          </a:p>
        </p:txBody>
      </p:sp>
      <p:cxnSp>
        <p:nvCxnSpPr>
          <p:cNvPr id="180" name="Google Shape;180;p30"/>
          <p:cNvCxnSpPr>
            <a:stCxn id="179" idx="1"/>
          </p:cNvCxnSpPr>
          <p:nvPr/>
        </p:nvCxnSpPr>
        <p:spPr>
          <a:xfrm flipH="1">
            <a:off x="5285057" y="1910430"/>
            <a:ext cx="2138400" cy="455400"/>
          </a:xfrm>
          <a:prstGeom prst="curvedConnector3">
            <a:avLst>
              <a:gd fmla="val 8175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Alternative RZF Receive Combining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675" y="1778258"/>
            <a:ext cx="6628445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/>
          <p:nvPr/>
        </p:nvSpPr>
        <p:spPr>
          <a:xfrm>
            <a:off x="628650" y="1065532"/>
            <a:ext cx="80226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channel conditions are good and the interfering signals from other cells are weak, we can neglect all the correlation matrices in (4.8)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call this regularized zero-forcing (RZF) combining.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1"/>
          <p:cNvSpPr/>
          <p:nvPr/>
        </p:nvSpPr>
        <p:spPr>
          <a:xfrm rot="-5400000">
            <a:off x="3657751" y="2874603"/>
            <a:ext cx="127200" cy="975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/>
          <p:nvPr/>
        </p:nvSpPr>
        <p:spPr>
          <a:xfrm rot="-5400000">
            <a:off x="4919648" y="3004956"/>
            <a:ext cx="124800" cy="684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3115250" y="3429775"/>
            <a:ext cx="126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pseudo-inverse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1"/>
          <p:cNvSpPr/>
          <p:nvPr/>
        </p:nvSpPr>
        <p:spPr>
          <a:xfrm>
            <a:off x="4513200" y="3384700"/>
            <a:ext cx="116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regularization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1912175" y="1778250"/>
            <a:ext cx="6116400" cy="19887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550325" y="3779075"/>
            <a:ext cx="841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main benefit over S-MMSE is that a </a:t>
            </a:r>
            <a:r>
              <a:rPr i="1"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Kj </a:t>
            </a: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× </a:t>
            </a:r>
            <a:r>
              <a:rPr i="1"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Kj </a:t>
            </a: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 is inverted in (4.9) instead of an </a:t>
            </a:r>
            <a:r>
              <a:rPr i="1"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Mj </a:t>
            </a: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×</a:t>
            </a:r>
            <a:r>
              <a:rPr i="1"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Mj </a:t>
            </a: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matrix, which can substantially reduce the complexity since </a:t>
            </a:r>
            <a:r>
              <a:rPr i="1"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Mj &gt;&gt;</a:t>
            </a: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Kj </a:t>
            </a: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typical in Massive MIMO.</a:t>
            </a:r>
            <a:endParaRPr sz="1100">
              <a:solidFill>
                <a:schemeClr val="dk1"/>
              </a:solidFill>
            </a:endParaRPr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i="1"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regularization </a:t>
            </a: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terminology refers to the fact that (4.9) is a pseudo-inverse has been regularized by the diagonal matrix. Regularization, provides weighting between interference suppression (for small regularization terms) and maximizing the desired signals (for large regularization terms).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Alternative ZF Receive Combining</a:t>
            </a:r>
            <a:endParaRPr/>
          </a:p>
        </p:txBody>
      </p:sp>
      <p:grpSp>
        <p:nvGrpSpPr>
          <p:cNvPr id="199" name="Google Shape;199;p32"/>
          <p:cNvGrpSpPr/>
          <p:nvPr/>
        </p:nvGrpSpPr>
        <p:grpSpPr>
          <a:xfrm>
            <a:off x="1211590" y="1990610"/>
            <a:ext cx="6644648" cy="891045"/>
            <a:chOff x="980813" y="2685571"/>
            <a:chExt cx="9944100" cy="1333500"/>
          </a:xfrm>
        </p:grpSpPr>
        <p:pic>
          <p:nvPicPr>
            <p:cNvPr id="200" name="Google Shape;200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813" y="2685571"/>
              <a:ext cx="9944100" cy="13335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1" name="Google Shape;201;p32"/>
            <p:cNvSpPr/>
            <p:nvPr/>
          </p:nvSpPr>
          <p:spPr>
            <a:xfrm>
              <a:off x="6286850" y="3616399"/>
              <a:ext cx="4533300" cy="36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32"/>
          <p:cNvSpPr/>
          <p:nvPr/>
        </p:nvSpPr>
        <p:spPr>
          <a:xfrm>
            <a:off x="628650" y="3285822"/>
            <a:ext cx="75021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Called ZF because (</a:t>
            </a: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average) all the interference from intra-cell UEs is canceled, while the desired signals remain non-zero.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 not every UE exhibits a high SNR in practice, it is expected that ZF will provide lower SEs than RZF.</a:t>
            </a:r>
            <a:endParaRPr sz="1100"/>
          </a:p>
        </p:txBody>
      </p:sp>
      <p:sp>
        <p:nvSpPr>
          <p:cNvPr id="203" name="Google Shape;203;p32"/>
          <p:cNvSpPr/>
          <p:nvPr/>
        </p:nvSpPr>
        <p:spPr>
          <a:xfrm>
            <a:off x="628650" y="1065891"/>
            <a:ext cx="7886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combining expression in (4.9) can be further approximated when the SNR is high or there is many antennas.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both cases, we can neglect the regularization term and obtain the zero-forcing (ZF) combining matrix: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Alternative MR Receive Combining</a:t>
            </a:r>
            <a:endParaRPr/>
          </a:p>
        </p:txBody>
      </p:sp>
      <p:grpSp>
        <p:nvGrpSpPr>
          <p:cNvPr id="209" name="Google Shape;209;p33"/>
          <p:cNvGrpSpPr/>
          <p:nvPr/>
        </p:nvGrpSpPr>
        <p:grpSpPr>
          <a:xfrm>
            <a:off x="1304666" y="1149995"/>
            <a:ext cx="6621923" cy="2510790"/>
            <a:chOff x="1318062" y="1524165"/>
            <a:chExt cx="10048442" cy="3810000"/>
          </a:xfrm>
        </p:grpSpPr>
        <p:pic>
          <p:nvPicPr>
            <p:cNvPr id="210" name="Google Shape;210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18062" y="1524165"/>
              <a:ext cx="9915525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33"/>
            <p:cNvSpPr/>
            <p:nvPr/>
          </p:nvSpPr>
          <p:spPr>
            <a:xfrm>
              <a:off x="6157004" y="4931494"/>
              <a:ext cx="5209500" cy="40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33"/>
          <p:cNvSpPr/>
          <p:nvPr/>
        </p:nvSpPr>
        <p:spPr>
          <a:xfrm>
            <a:off x="1115291" y="3847855"/>
            <a:ext cx="740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MR does not require any matrix inversion, in contrast to the previously mentioned schemes. Since not every UE exhibits a low SNR in practice, it is expected that MR will provide lower SEs than RZF.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3775934" y="2727064"/>
            <a:ext cx="1565400" cy="6051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Outline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>
                <a:solidFill>
                  <a:schemeClr val="dk1"/>
                </a:solidFill>
              </a:rPr>
              <a:t>Up</a:t>
            </a:r>
            <a:r>
              <a:rPr lang="pt-PT">
                <a:solidFill>
                  <a:schemeClr val="dk1"/>
                </a:solidFill>
              </a:rPr>
              <a:t>link System Model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PT">
                <a:solidFill>
                  <a:schemeClr val="dk1"/>
                </a:solidFill>
              </a:rPr>
              <a:t>Receive Combining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PT">
                <a:solidFill>
                  <a:schemeClr val="dk1"/>
                </a:solidFill>
              </a:rPr>
              <a:t>Computational Complexity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PT">
                <a:solidFill>
                  <a:schemeClr val="dk1"/>
                </a:solidFill>
              </a:rPr>
              <a:t>Comparison of Combining Schemes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>
                <a:solidFill>
                  <a:schemeClr val="dk1"/>
                </a:solidFill>
              </a:rPr>
              <a:t>Downlink </a:t>
            </a:r>
            <a:r>
              <a:rPr lang="pt-PT">
                <a:solidFill>
                  <a:schemeClr val="dk1"/>
                </a:solidFill>
              </a:rPr>
              <a:t>System model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PT">
                <a:solidFill>
                  <a:schemeClr val="dk1"/>
                </a:solidFill>
              </a:rPr>
              <a:t>Transmit Precoding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PT">
                <a:solidFill>
                  <a:schemeClr val="dk1"/>
                </a:solidFill>
              </a:rPr>
              <a:t>Computational Complexity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PT">
                <a:solidFill>
                  <a:schemeClr val="dk1"/>
                </a:solidFill>
              </a:rPr>
              <a:t>Comparison of Precoding Schemes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PT">
                <a:solidFill>
                  <a:schemeClr val="dk1"/>
                </a:solidFill>
              </a:rPr>
              <a:t>Pilot contamination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>
                <a:solidFill>
                  <a:schemeClr val="dk1"/>
                </a:solidFill>
              </a:rPr>
              <a:t>Summary of massive MIMO systems</a:t>
            </a:r>
            <a:endParaRPr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Computational Complexity of Receive Combining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17" y="1583810"/>
            <a:ext cx="3970613" cy="23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3531" y="1124513"/>
            <a:ext cx="4705472" cy="3453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Uplink Spectral Efficiency</a:t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076" y="1097400"/>
            <a:ext cx="5820175" cy="400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760"/>
            <a:ext cx="9144002" cy="4903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4500"/>
            <a:ext cx="9144000" cy="42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798"/>
            <a:ext cx="9144001" cy="481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169"/>
            <a:ext cx="9144001" cy="4789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Capacity lower bound</a:t>
            </a:r>
            <a:endParaRPr/>
          </a:p>
        </p:txBody>
      </p:sp>
      <p:sp>
        <p:nvSpPr>
          <p:cNvPr id="261" name="Google Shape;261;p40"/>
          <p:cNvSpPr/>
          <p:nvPr/>
        </p:nvSpPr>
        <p:spPr>
          <a:xfrm>
            <a:off x="3054145" y="3377595"/>
            <a:ext cx="30333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75" y="1122600"/>
            <a:ext cx="8670375" cy="39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5129"/>
            <a:ext cx="9143999" cy="4213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907"/>
            <a:ext cx="9144000" cy="470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282"/>
            <a:ext cx="9144001" cy="4386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146"/>
            <a:ext cx="9144000" cy="482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429850" y="273850"/>
            <a:ext cx="862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Downlink Spectral Efficiency for Multicell Systems</a:t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5217" y="1418158"/>
            <a:ext cx="6875458" cy="2199221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" name="Google Shape;290;p44"/>
          <p:cNvSpPr/>
          <p:nvPr/>
        </p:nvSpPr>
        <p:spPr>
          <a:xfrm>
            <a:off x="684848" y="1064950"/>
            <a:ext cx="492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</a:t>
            </a: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expression</a:t>
            </a: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hardening bound </a:t>
            </a:r>
            <a:endParaRPr sz="1100"/>
          </a:p>
        </p:txBody>
      </p:sp>
      <p:pic>
        <p:nvPicPr>
          <p:cNvPr id="291" name="Google Shape;29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6051" y="3691322"/>
            <a:ext cx="4110602" cy="130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/>
          <p:nvPr/>
        </p:nvSpPr>
        <p:spPr>
          <a:xfrm>
            <a:off x="41565" y="4499263"/>
            <a:ext cx="9009000" cy="15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How to select precoding?</a:t>
            </a:r>
            <a:endParaRPr/>
          </a:p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423" y="1832841"/>
            <a:ext cx="4160954" cy="103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244" y="1832841"/>
            <a:ext cx="4349756" cy="1085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/>
          <p:nvPr/>
        </p:nvSpPr>
        <p:spPr>
          <a:xfrm>
            <a:off x="2645788" y="3525563"/>
            <a:ext cx="4160700" cy="1240500"/>
          </a:xfrm>
          <a:prstGeom prst="rect">
            <a:avLst/>
          </a:prstGeom>
          <a:solidFill>
            <a:srgbClr val="D8E2F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Precoding principle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Transmit in the direction where you heard the users “most clearly”</a:t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/>
          <p:nvPr/>
        </p:nvSpPr>
        <p:spPr>
          <a:xfrm>
            <a:off x="525606" y="1167256"/>
            <a:ext cx="8259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PT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DL precoding vectors based on the UL receive combining vectors as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6"/>
          <p:cNvPicPr preferRelativeResize="0"/>
          <p:nvPr/>
        </p:nvPicPr>
        <p:blipFill rotWithShape="1">
          <a:blip r:embed="rId3">
            <a:alphaModFix/>
          </a:blip>
          <a:srcRect b="0" l="0" r="0" t="1322"/>
          <a:stretch/>
        </p:blipFill>
        <p:spPr>
          <a:xfrm>
            <a:off x="1809077" y="1724570"/>
            <a:ext cx="5692098" cy="235440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46"/>
          <p:cNvSpPr/>
          <p:nvPr/>
        </p:nvSpPr>
        <p:spPr>
          <a:xfrm>
            <a:off x="422564" y="4251548"/>
            <a:ext cx="846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PT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Motivated by the UL-DL duality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PT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important benefit of using the receive combining vectors for transmit precoding is that the computational complexity of computing the precoding vectors reduces.</a:t>
            </a:r>
            <a:endParaRPr sz="1100"/>
          </a:p>
        </p:txBody>
      </p:sp>
      <p:sp>
        <p:nvSpPr>
          <p:cNvPr id="309" name="Google Shape;309;p46"/>
          <p:cNvSpPr txBox="1"/>
          <p:nvPr>
            <p:ph type="title"/>
          </p:nvPr>
        </p:nvSpPr>
        <p:spPr>
          <a:xfrm>
            <a:off x="422564" y="273844"/>
            <a:ext cx="8362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pt-PT" sz="3200"/>
              <a:t>Principle for Precoding Design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Computational Complexity of Transmit Precoding </a:t>
            </a:r>
            <a:endParaRPr/>
          </a:p>
        </p:txBody>
      </p:sp>
      <p:sp>
        <p:nvSpPr>
          <p:cNvPr id="315" name="Google Shape;315;p47"/>
          <p:cNvSpPr/>
          <p:nvPr/>
        </p:nvSpPr>
        <p:spPr>
          <a:xfrm>
            <a:off x="784108" y="1268016"/>
            <a:ext cx="7575600" cy="726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919" l="-539" r="0" t="-3138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pic>
        <p:nvPicPr>
          <p:cNvPr id="316" name="Google Shape;31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463" y="2262188"/>
            <a:ext cx="7305073" cy="229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Comparison of Precoding Schemes</a:t>
            </a:r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34" y="1887304"/>
            <a:ext cx="4212403" cy="277141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/>
          <p:nvPr/>
        </p:nvSpPr>
        <p:spPr>
          <a:xfrm>
            <a:off x="0" y="1054975"/>
            <a:ext cx="914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pt-PT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M-MMSE provides the highest SE for any number of antennas. </a:t>
            </a:r>
            <a:endParaRPr sz="10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pt-PT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S-MMSE, RZF, and ZF provide almost the same SE, except that ZF has robustness issues for </a:t>
            </a:r>
            <a:r>
              <a:rPr i="1" lang="pt-PT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&lt; </a:t>
            </a:r>
            <a:r>
              <a:rPr lang="pt-PT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 antennas. </a:t>
            </a:r>
            <a:endParaRPr sz="10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pt-PT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Finally, MR provides the lowest SE among all schemes.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8"/>
          <p:cNvSpPr/>
          <p:nvPr/>
        </p:nvSpPr>
        <p:spPr>
          <a:xfrm>
            <a:off x="4791950" y="2043820"/>
            <a:ext cx="3673200" cy="692700"/>
          </a:xfrm>
          <a:prstGeom prst="rect">
            <a:avLst/>
          </a:prstGeom>
          <a:solidFill>
            <a:srgbClr val="D8E2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 achieves only 40%–50% of the SE provided by M-MMSE and 50%–60% of the SE provided by RZF.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8"/>
          <p:cNvSpPr/>
          <p:nvPr/>
        </p:nvSpPr>
        <p:spPr>
          <a:xfrm>
            <a:off x="4706223" y="2848823"/>
            <a:ext cx="40293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computational complexity is higher for the precoding/combining schemes that provide higher SEs, and we can appoint M-MMSE, RZF, and MR as three distinct tradeoffs between high SE and low complexity. These are the schemes to choose between in a practical implementation.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Impact of pilot reuse</a:t>
            </a:r>
            <a:endParaRPr/>
          </a:p>
        </p:txBody>
      </p:sp>
      <p:sp>
        <p:nvSpPr>
          <p:cNvPr id="331" name="Google Shape;331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39" r="0" t="-223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2100"/>
              <a:buChar char="●"/>
            </a:pPr>
            <a:r>
              <a:rPr lang="pt-PT"/>
              <a:t> </a:t>
            </a:r>
            <a:endParaRPr/>
          </a:p>
        </p:txBody>
      </p:sp>
      <p:pic>
        <p:nvPicPr>
          <p:cNvPr descr="C:\Users\emilbjo\Documents\Presentationer\WCNC 2014 Workshop\pilotcontamination.png" id="332" name="Google Shape;332;p49"/>
          <p:cNvPicPr preferRelativeResize="0"/>
          <p:nvPr/>
        </p:nvPicPr>
        <p:blipFill rotWithShape="1">
          <a:blip r:embed="rId4">
            <a:alphaModFix/>
          </a:blip>
          <a:srcRect b="-3101" l="-825" r="-1100" t="-1315"/>
          <a:stretch/>
        </p:blipFill>
        <p:spPr>
          <a:xfrm>
            <a:off x="3994953" y="407777"/>
            <a:ext cx="5050727" cy="278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Pilot contamination 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536" y="1834954"/>
            <a:ext cx="4110602" cy="130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0176" y="3436606"/>
            <a:ext cx="5236662" cy="1433051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50"/>
          <p:cNvSpPr txBox="1"/>
          <p:nvPr/>
        </p:nvSpPr>
        <p:spPr>
          <a:xfrm>
            <a:off x="628650" y="1137823"/>
            <a:ext cx="8099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BS uses precoding to direct the signals towards the intended receivers, but partially also direct them towards the UEs that interfered with the pilot transmission.</a:t>
            </a:r>
            <a:endParaRPr sz="1100"/>
          </a:p>
        </p:txBody>
      </p:sp>
      <p:pic>
        <p:nvPicPr>
          <p:cNvPr id="341" name="Google Shape;341;p50"/>
          <p:cNvPicPr preferRelativeResize="0"/>
          <p:nvPr/>
        </p:nvPicPr>
        <p:blipFill rotWithShape="1">
          <a:blip r:embed="rId5">
            <a:alphaModFix/>
          </a:blip>
          <a:srcRect b="17816" l="99" r="0" t="-763"/>
          <a:stretch/>
        </p:blipFill>
        <p:spPr>
          <a:xfrm>
            <a:off x="5101202" y="1729627"/>
            <a:ext cx="3733800" cy="135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 txBox="1"/>
          <p:nvPr/>
        </p:nvSpPr>
        <p:spPr>
          <a:xfrm>
            <a:off x="1292202" y="3977650"/>
            <a:ext cx="47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pt-PT"/>
              <a:t>Pilot contamination  and Comparison of Precoding Schemes</a:t>
            </a:r>
            <a:endParaRPr/>
          </a:p>
        </p:txBody>
      </p:sp>
      <p:pic>
        <p:nvPicPr>
          <p:cNvPr id="348" name="Google Shape;34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4789" y="2142629"/>
            <a:ext cx="4994421" cy="209959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1"/>
          <p:cNvSpPr/>
          <p:nvPr/>
        </p:nvSpPr>
        <p:spPr>
          <a:xfrm>
            <a:off x="2738197" y="1343908"/>
            <a:ext cx="3667500" cy="717600"/>
          </a:xfrm>
          <a:prstGeom prst="rect">
            <a:avLst/>
          </a:prstGeom>
          <a:solidFill>
            <a:srgbClr val="D8E2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M-MMSE gives its highest performance with </a:t>
            </a:r>
            <a:r>
              <a:rPr i="1"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4, S-MMSE, RZF, and ZF prefer </a:t>
            </a:r>
            <a:r>
              <a:rPr i="1"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2, and MR gives its highest SE with </a:t>
            </a:r>
            <a:r>
              <a:rPr i="1"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1"/>
          <p:cNvSpPr/>
          <p:nvPr/>
        </p:nvSpPr>
        <p:spPr>
          <a:xfrm>
            <a:off x="1069072" y="4318112"/>
            <a:ext cx="7355400" cy="484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968" l="-499" r="0" t="-3699"/>
            </a:stretch>
          </a:blip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Comparing uplink and downlink</a:t>
            </a:r>
            <a:endParaRPr/>
          </a:p>
        </p:txBody>
      </p:sp>
      <p:sp>
        <p:nvSpPr>
          <p:cNvPr id="356" name="Google Shape;356;p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>
                <a:solidFill>
                  <a:schemeClr val="dk1"/>
                </a:solidFill>
              </a:rPr>
              <a:t>Uplink: Interference comes from each user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>
                <a:solidFill>
                  <a:schemeClr val="dk1"/>
                </a:solidFill>
              </a:rPr>
              <a:t>Downlink: Interference comes from each base station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7" name="Google Shape;35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610" y="2845516"/>
            <a:ext cx="4160954" cy="103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432" y="2845516"/>
            <a:ext cx="4349756" cy="108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Summary</a:t>
            </a:r>
            <a:endParaRPr/>
          </a:p>
        </p:txBody>
      </p:sp>
      <p:sp>
        <p:nvSpPr>
          <p:cNvPr id="364" name="Google Shape;364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Mobile communications require multiple antennas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Adaptive directive transmission (beamforming gain)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Mitigate channel fading (diversity gain)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Increase data rates (multiplexing gain)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Useful in low-band, mid-band, and high-band spectrum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9598"/>
            <a:ext cx="9143999" cy="4462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Summary</a:t>
            </a:r>
            <a:endParaRPr/>
          </a:p>
        </p:txBody>
      </p:sp>
      <p:sp>
        <p:nvSpPr>
          <p:cNvPr id="370" name="Google Shape;370;p5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Same capacity of SIMO and MISO channels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Achieved by beamforming: maximum ratio combining/transmission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Line-of-sight channels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All antennas contribute equally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Phase-shifts depend on angles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Beamforming gain of 𝑀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Beamwidth shrinks as 1/𝑀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Summary</a:t>
            </a:r>
            <a:endParaRPr/>
          </a:p>
        </p:txBody>
      </p:sp>
      <p:sp>
        <p:nvSpPr>
          <p:cNvPr id="376" name="Google Shape;376;p5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Capacity of 𝑀 × 𝐾 MIMO channel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Send 𝐾 different messages along eigenvectors of 𝑮</a:t>
            </a:r>
            <a:r>
              <a:rPr baseline="30000" lang="pt-PT">
                <a:solidFill>
                  <a:schemeClr val="dk1"/>
                </a:solidFill>
              </a:rPr>
              <a:t>H</a:t>
            </a:r>
            <a:r>
              <a:rPr lang="pt-PT">
                <a:solidFill>
                  <a:schemeClr val="dk1"/>
                </a:solidFill>
              </a:rPr>
              <a:t>𝑮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This creates 𝐾 parallel channels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Divide power using waterfilling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High SNR: Multiplexing gain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Low SNR: Beamforming gain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Summary</a:t>
            </a:r>
            <a:endParaRPr/>
          </a:p>
        </p:txBody>
      </p:sp>
      <p:sp>
        <p:nvSpPr>
          <p:cNvPr id="382" name="Google Shape;382;p5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Point-to-point MIMO channels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Large multiplexing gains are hard to achieve in practice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Multi-user MIMO channels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Similar system model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Key differences: Independent users, different power, different performance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Summary</a:t>
            </a:r>
            <a:endParaRPr/>
          </a:p>
        </p:txBody>
      </p:sp>
      <p:sp>
        <p:nvSpPr>
          <p:cNvPr id="388" name="Google Shape;388;p5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Massive MIMO is multi-user MIMO with many antennas and users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No strict definition exists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TDD operation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Divide time-frequency resources into frames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Match frame size to coherence intervals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Send uplink pilots for channel estimation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• Switch between uplink/downlink data in same coherence interval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Summary</a:t>
            </a:r>
            <a:endParaRPr/>
          </a:p>
        </p:txBody>
      </p:sp>
      <p:sp>
        <p:nvSpPr>
          <p:cNvPr id="394" name="Google Shape;394;p58"/>
          <p:cNvSpPr txBox="1"/>
          <p:nvPr>
            <p:ph idx="1" type="body"/>
          </p:nvPr>
        </p:nvSpPr>
        <p:spPr>
          <a:xfrm>
            <a:off x="628650" y="1369225"/>
            <a:ext cx="7836900" cy="366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406"/>
              <a:buFont typeface="Arial"/>
              <a:buNone/>
            </a:pPr>
            <a:r>
              <a:rPr lang="pt-PT" sz="2534">
                <a:solidFill>
                  <a:schemeClr val="dk1"/>
                </a:solidFill>
              </a:rPr>
              <a:t>• Channel estimation</a:t>
            </a:r>
            <a:endParaRPr sz="2534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406"/>
              <a:buFont typeface="Arial"/>
              <a:buNone/>
            </a:pPr>
            <a:r>
              <a:rPr lang="pt-PT" sz="2534">
                <a:solidFill>
                  <a:schemeClr val="dk1"/>
                </a:solidFill>
              </a:rPr>
              <a:t>• Send pilot sequences of length 𝜏</a:t>
            </a:r>
            <a:r>
              <a:rPr baseline="-25000" lang="pt-PT" sz="2534">
                <a:solidFill>
                  <a:schemeClr val="dk1"/>
                </a:solidFill>
              </a:rPr>
              <a:t>p</a:t>
            </a:r>
            <a:r>
              <a:rPr lang="pt-PT" sz="2534">
                <a:solidFill>
                  <a:schemeClr val="dk1"/>
                </a:solidFill>
              </a:rPr>
              <a:t> ≥ 𝐾 in the uplink</a:t>
            </a:r>
            <a:endParaRPr sz="2534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34">
                <a:solidFill>
                  <a:schemeClr val="dk1"/>
                </a:solidFill>
              </a:rPr>
              <a:t>• Preferable to estimate channels using MMSE estimation</a:t>
            </a:r>
            <a:endParaRPr sz="2534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406"/>
              <a:buFont typeface="Arial"/>
              <a:buNone/>
            </a:pPr>
            <a:r>
              <a:rPr lang="pt-PT" sz="2534">
                <a:solidFill>
                  <a:schemeClr val="dk1"/>
                </a:solidFill>
              </a:rPr>
              <a:t>• Alternative EW-MMSE or LS estimation for lower complexity and unknown channel statistics</a:t>
            </a:r>
            <a:endParaRPr sz="253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34">
                <a:solidFill>
                  <a:schemeClr val="dk1"/>
                </a:solidFill>
              </a:rPr>
              <a:t>• Pilot contamination</a:t>
            </a:r>
            <a:endParaRPr sz="2534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34">
                <a:solidFill>
                  <a:schemeClr val="dk1"/>
                </a:solidFill>
              </a:rPr>
              <a:t>• Reduces estimation quality</a:t>
            </a:r>
            <a:endParaRPr sz="2534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34">
                <a:solidFill>
                  <a:schemeClr val="dk1"/>
                </a:solidFill>
              </a:rPr>
              <a:t>• Correlates channel estimates</a:t>
            </a:r>
            <a:endParaRPr sz="2534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406"/>
              <a:buFont typeface="Arial"/>
              <a:buNone/>
            </a:pPr>
            <a:r>
              <a:rPr lang="pt-PT" sz="2534">
                <a:solidFill>
                  <a:schemeClr val="dk1"/>
                </a:solidFill>
              </a:rPr>
              <a:t>• Causes coherent interference</a:t>
            </a:r>
            <a:endParaRPr sz="253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Summary</a:t>
            </a:r>
            <a:endParaRPr/>
          </a:p>
        </p:txBody>
      </p:sp>
      <p:sp>
        <p:nvSpPr>
          <p:cNvPr id="400" name="Google Shape;400;p5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MMSE processing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Highest performance, complicated capacity expression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ZF processing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Closed-form expression for uncorrelated </a:t>
            </a:r>
            <a:r>
              <a:rPr lang="pt-PT">
                <a:solidFill>
                  <a:schemeClr val="dk1"/>
                </a:solidFill>
              </a:rPr>
              <a:t>Rayleigh</a:t>
            </a:r>
            <a:r>
              <a:rPr lang="pt-PT">
                <a:solidFill>
                  <a:schemeClr val="dk1"/>
                </a:solidFill>
              </a:rPr>
              <a:t> fading, requires 𝑀 &gt; 𝐾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Lower complexity than MMSE processing, but inferior performance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MR processing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Closed-form expression, greatly inferior performance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>
                <a:solidFill>
                  <a:schemeClr val="dk1"/>
                </a:solidFill>
              </a:rPr>
              <a:t>• Lowest computational complexity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6706"/>
            <a:ext cx="9143999" cy="461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171"/>
            <a:ext cx="9144002" cy="4627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211"/>
            <a:ext cx="9144001" cy="460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3876"/>
            <a:ext cx="9144000" cy="4347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0811"/>
            <a:ext cx="9144001" cy="4181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